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oppins"/>
      <p:regular r:id="rId16"/>
      <p:bold r:id="rId17"/>
      <p:italic r:id="rId18"/>
      <p:boldItalic r:id="rId19"/>
    </p:embeddedFont>
    <p:embeddedFont>
      <p:font typeface="Inter"/>
      <p:regular r:id="rId20"/>
      <p:bold r:id="rId21"/>
      <p:italic r:id="rId22"/>
      <p:boldItalic r:id="rId23"/>
    </p:embeddedFont>
    <p:embeddedFont>
      <p:font typeface="Poppins Medium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Inter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075">
          <p15:clr>
            <a:srgbClr val="747775"/>
          </p15:clr>
        </p15:guide>
        <p15:guide id="2" pos="2073">
          <p15:clr>
            <a:srgbClr val="747775"/>
          </p15:clr>
        </p15:guide>
        <p15:guide id="3" pos="1841">
          <p15:clr>
            <a:srgbClr val="747775"/>
          </p15:clr>
        </p15:guide>
        <p15:guide id="4" pos="1610">
          <p15:clr>
            <a:srgbClr val="747775"/>
          </p15:clr>
        </p15:guide>
        <p15:guide id="5" pos="5472">
          <p15:clr>
            <a:srgbClr val="747775"/>
          </p15:clr>
        </p15:guide>
        <p15:guide id="6" orient="horz" pos="2956">
          <p15:clr>
            <a:srgbClr val="747775"/>
          </p15:clr>
        </p15:guide>
        <p15:guide id="7" orient="horz" pos="698">
          <p15:clr>
            <a:srgbClr val="747775"/>
          </p15:clr>
        </p15:guide>
        <p15:guide id="8" pos="2850">
          <p15:clr>
            <a:srgbClr val="747775"/>
          </p15:clr>
        </p15:guide>
        <p15:guide id="9" pos="84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075"/>
        <p:guide pos="2073"/>
        <p:guide pos="1841"/>
        <p:guide pos="1610"/>
        <p:guide pos="5472"/>
        <p:guide pos="2956" orient="horz"/>
        <p:guide pos="698" orient="horz"/>
        <p:guide pos="2850"/>
        <p:guide pos="84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Inter-italic.fntdata"/><Relationship Id="rId21" Type="http://schemas.openxmlformats.org/officeDocument/2006/relationships/font" Target="fonts/Inter-bold.fntdata"/><Relationship Id="rId24" Type="http://schemas.openxmlformats.org/officeDocument/2006/relationships/font" Target="fonts/PoppinsMedium-regular.fntdata"/><Relationship Id="rId23" Type="http://schemas.openxmlformats.org/officeDocument/2006/relationships/font" Target="fonts/Int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Medium-italic.fntdata"/><Relationship Id="rId25" Type="http://schemas.openxmlformats.org/officeDocument/2006/relationships/font" Target="fonts/PoppinsMedium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Poppi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33" Type="http://schemas.openxmlformats.org/officeDocument/2006/relationships/font" Target="fonts/InterMedium-bold.fntdata"/><Relationship Id="rId10" Type="http://schemas.openxmlformats.org/officeDocument/2006/relationships/slide" Target="slides/slide5.xml"/><Relationship Id="rId32" Type="http://schemas.openxmlformats.org/officeDocument/2006/relationships/font" Target="fonts/InterMedium-regular.fntdata"/><Relationship Id="rId13" Type="http://schemas.openxmlformats.org/officeDocument/2006/relationships/slide" Target="slides/slide8.xml"/><Relationship Id="rId35" Type="http://schemas.openxmlformats.org/officeDocument/2006/relationships/font" Target="fonts/Inter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6b770f7ca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6b770f7ca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5dd0e38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5dd0e38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04c99214c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04c99214c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4c4fef3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4c4fef3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0aec37f0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80aec37f0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0aec37f0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80aec37f0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0aec37f0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80aec37f0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0aec37f0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80aec37f0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80aec37f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80aec37f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5c3b899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5c3b89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9125" y="-62275"/>
            <a:ext cx="9229200" cy="5219400"/>
          </a:xfrm>
          <a:prstGeom prst="rect">
            <a:avLst/>
          </a:prstGeom>
          <a:gradFill>
            <a:gsLst>
              <a:gs pos="0">
                <a:schemeClr val="dk1"/>
              </a:gs>
              <a:gs pos="42000">
                <a:srgbClr val="015D90"/>
              </a:gs>
              <a:gs pos="74000">
                <a:schemeClr val="accent6"/>
              </a:gs>
              <a:gs pos="95000">
                <a:srgbClr val="04C0A7"/>
              </a:gs>
              <a:gs pos="100000">
                <a:schemeClr val="accent1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 amt="9000"/>
          </a:blip>
          <a:srcRect b="7182" l="51019" r="3974" t="7002"/>
          <a:stretch/>
        </p:blipFill>
        <p:spPr>
          <a:xfrm>
            <a:off x="0" y="-301263"/>
            <a:ext cx="3013374" cy="57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970350" y="3850050"/>
            <a:ext cx="59691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971439" y="3413650"/>
            <a:ext cx="3454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>
            <a:off x="361750" y="4545500"/>
            <a:ext cx="20958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Please do not copy without permission. © ALX 2025.</a:t>
            </a:r>
            <a:endParaRPr sz="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9839" l="8805" r="51916" t="9573"/>
          <a:stretch/>
        </p:blipFill>
        <p:spPr>
          <a:xfrm>
            <a:off x="436950" y="3413650"/>
            <a:ext cx="495025" cy="101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/>
          <p:nvPr/>
        </p:nvSpPr>
        <p:spPr>
          <a:xfrm>
            <a:off x="-19275" y="-24375"/>
            <a:ext cx="9163200" cy="516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Google Shape;104;p12"/>
          <p:cNvPicPr preferRelativeResize="0"/>
          <p:nvPr/>
        </p:nvPicPr>
        <p:blipFill rotWithShape="1">
          <a:blip r:embed="rId3">
            <a:alphaModFix/>
          </a:blip>
          <a:srcRect b="24771" l="49054" r="0" t="24766"/>
          <a:stretch/>
        </p:blipFill>
        <p:spPr>
          <a:xfrm flipH="1">
            <a:off x="6223099" y="0"/>
            <a:ext cx="29209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7" name="Google Shape;117;p1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|</a:t>
            </a:r>
            <a:endParaRPr sz="5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4" name="Google Shape;124;p15"/>
          <p:cNvSpPr txBox="1"/>
          <p:nvPr>
            <p:ph idx="3" type="body"/>
          </p:nvPr>
        </p:nvSpPr>
        <p:spPr>
          <a:xfrm>
            <a:off x="3970550" y="3196750"/>
            <a:ext cx="40470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5" name="Google Shape;125;p1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6" name="Google Shape;126;p15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-9125" y="0"/>
            <a:ext cx="9153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210100" y="248060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1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16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5" name="Google Shape;135;p16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1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17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17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17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6" name="Google Shape;146;p1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>
            <a:off x="-22800" y="-13675"/>
            <a:ext cx="9166800" cy="51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3" name="Google Shape;153;p1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4" name="Google Shape;154;p18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" name="Google Shape;155;p18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-17550" y="-20875"/>
            <a:ext cx="9161400" cy="516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19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19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6" name="Google Shape;166;p1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7" name="Google Shape;167;p1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5" name="Google Shape;175;p20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20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0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20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9" name="Google Shape;179;p2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19750" y="-5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p2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185" name="Google Shape;185;p21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6" name="Google Shape;186;p2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7" name="Google Shape;187;p21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21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21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21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21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2" name="Google Shape;192;p21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21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1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-18500" y="-12750"/>
            <a:ext cx="9162600" cy="515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9" name="Google Shape;199;p22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22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2" name="Google Shape;202;p22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22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4" name="Google Shape;204;p22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5" name="Google Shape;205;p22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6" name="Google Shape;206;p22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07" name="Google Shape;207;p2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8" name="Google Shape;208;p22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9" name="Google Shape;209;p22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4" name="Google Shape;214;p23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5" name="Google Shape;215;p23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6" name="Google Shape;216;p23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7" name="Google Shape;217;p23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8" name="Google Shape;218;p2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9" name="Google Shape;219;p23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23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23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" name="Google Shape;222;p23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" name="Google Shape;223;p23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23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23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" name="Google Shape;226;p23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23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23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2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 1">
  <p:cSld name="BLANK_1_1_1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-830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2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2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235" name="Google Shape;235;p24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6" name="Google Shape;236;p24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24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8" name="Google Shape;238;p24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39" name="Google Shape;239;p2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40" name="Google Shape;240;p2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5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5" name="Google Shape;245;p2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2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247" name="Google Shape;247;p25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8" name="Google Shape;248;p25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9" name="Google Shape;249;p25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0" name="Google Shape;250;p25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2" name="Google Shape;252;p25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3" name="Google Shape;253;p25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4" name="Google Shape;254;p2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 2">
  <p:cSld name="TITLE_AND_TWO_COLUMNS_2_2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/>
          <p:nvPr/>
        </p:nvSpPr>
        <p:spPr>
          <a:xfrm>
            <a:off x="-20750" y="-12450"/>
            <a:ext cx="9216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26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9" name="Google Shape;259;p2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261" name="Google Shape;261;p26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2" name="Google Shape;262;p26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3" name="Google Shape;263;p26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4" name="Google Shape;264;p26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5" name="Google Shape;265;p2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 1">
  <p:cSld name="TITLE_AND_TWO_COLUMNS_2_2_1_3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9" name="Google Shape;269;p27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0" name="Google Shape;270;p2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27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4" name="Google Shape;274;p27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5" name="Google Shape;275;p27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" name="Google Shape;276;p2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2 rows RH">
  <p:cSld name="TITLE_AND_TWO_COLUMNS_2_2_2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28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2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1" name="Google Shape;281;p28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2" name="Google Shape;282;p28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3" name="Google Shape;283;p28"/>
          <p:cNvSpPr txBox="1"/>
          <p:nvPr>
            <p:ph idx="5" type="body"/>
          </p:nvPr>
        </p:nvSpPr>
        <p:spPr>
          <a:xfrm>
            <a:off x="3230075" y="10448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4" name="Google Shape;284;p28"/>
          <p:cNvSpPr txBox="1"/>
          <p:nvPr>
            <p:ph idx="6" type="body"/>
          </p:nvPr>
        </p:nvSpPr>
        <p:spPr>
          <a:xfrm>
            <a:off x="3230075" y="36494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5" name="Google Shape;285;p28"/>
          <p:cNvSpPr txBox="1"/>
          <p:nvPr>
            <p:ph idx="7" type="body"/>
          </p:nvPr>
        </p:nvSpPr>
        <p:spPr>
          <a:xfrm>
            <a:off x="3230336" y="23471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6" name="Google Shape;286;p2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 3">
  <p:cSld name="TITLE_AND_TWO_COLUMNS_2_2_1_4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-13750" y="-22225"/>
            <a:ext cx="9157800" cy="516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29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29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1" name="Google Shape;291;p2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4" name="Google Shape;294;p29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5" name="Google Shape;295;p29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29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29"/>
          <p:cNvPicPr preferRelativeResize="0"/>
          <p:nvPr/>
        </p:nvPicPr>
        <p:blipFill rotWithShape="1">
          <a:blip r:embed="rId2">
            <a:alphaModFix/>
          </a:blip>
          <a:srcRect b="24771" l="49054" r="0" t="24766"/>
          <a:stretch/>
        </p:blipFill>
        <p:spPr>
          <a:xfrm flipH="1">
            <a:off x="6223099" y="0"/>
            <a:ext cx="29209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/>
          <p:nvPr/>
        </p:nvSpPr>
        <p:spPr>
          <a:xfrm>
            <a:off x="-7875" y="-12750"/>
            <a:ext cx="9151800" cy="515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30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3" name="Google Shape;303;p30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5" name="Google Shape;305;p3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6" name="Google Shape;306;p30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3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9125" y="-13675"/>
            <a:ext cx="9153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4150" y="-1245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5 rows">
  <p:cSld name="TITLE_AND_TWO_COLUMNS_2_2_1_1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" type="body"/>
          </p:nvPr>
        </p:nvSpPr>
        <p:spPr>
          <a:xfrm>
            <a:off x="361750" y="10448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3" type="body"/>
          </p:nvPr>
        </p:nvSpPr>
        <p:spPr>
          <a:xfrm>
            <a:off x="362500" y="18314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4" type="body"/>
          </p:nvPr>
        </p:nvSpPr>
        <p:spPr>
          <a:xfrm>
            <a:off x="360750" y="26180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5" type="body"/>
          </p:nvPr>
        </p:nvSpPr>
        <p:spPr>
          <a:xfrm>
            <a:off x="362500" y="34046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6" type="body"/>
          </p:nvPr>
        </p:nvSpPr>
        <p:spPr>
          <a:xfrm>
            <a:off x="362500" y="41912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 | 5 rows">
  <p:cSld name="TITLE_AND_TWO_COLUMNS_2_2_1_1_1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idx="1" type="body"/>
          </p:nvPr>
        </p:nvSpPr>
        <p:spPr>
          <a:xfrm>
            <a:off x="36175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78" name="Google Shape;78;p9"/>
          <p:cNvSpPr txBox="1"/>
          <p:nvPr>
            <p:ph idx="3" type="body"/>
          </p:nvPr>
        </p:nvSpPr>
        <p:spPr>
          <a:xfrm>
            <a:off x="36160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4" type="body"/>
          </p:nvPr>
        </p:nvSpPr>
        <p:spPr>
          <a:xfrm>
            <a:off x="36075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5" type="body"/>
          </p:nvPr>
        </p:nvSpPr>
        <p:spPr>
          <a:xfrm>
            <a:off x="36160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6" type="body"/>
          </p:nvPr>
        </p:nvSpPr>
        <p:spPr>
          <a:xfrm>
            <a:off x="36160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7" type="body"/>
          </p:nvPr>
        </p:nvSpPr>
        <p:spPr>
          <a:xfrm>
            <a:off x="466450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8" type="body"/>
          </p:nvPr>
        </p:nvSpPr>
        <p:spPr>
          <a:xfrm>
            <a:off x="466435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9" type="body"/>
          </p:nvPr>
        </p:nvSpPr>
        <p:spPr>
          <a:xfrm>
            <a:off x="466350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3" type="body"/>
          </p:nvPr>
        </p:nvSpPr>
        <p:spPr>
          <a:xfrm>
            <a:off x="466435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4" type="body"/>
          </p:nvPr>
        </p:nvSpPr>
        <p:spPr>
          <a:xfrm>
            <a:off x="466435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  <p15:guide id="9" pos="2881">
          <p15:clr>
            <a:srgbClr val="FA7B17"/>
          </p15:clr>
        </p15:guide>
        <p15:guide id="10" pos="2822">
          <p15:clr>
            <a:srgbClr val="FA7B17"/>
          </p15:clr>
        </p15:guide>
        <p15:guide id="11" pos="293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-8300" y="-1245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94" name="Google Shape;94;p10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" name="Google Shape;95;p10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1750" y="1054225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8">
          <p15:clr>
            <a:srgbClr val="EA4335"/>
          </p15:clr>
        </p15:guide>
        <p15:guide id="2" pos="5533">
          <p15:clr>
            <a:srgbClr val="EA4335"/>
          </p15:clr>
        </p15:guide>
        <p15:guide id="3" orient="horz" pos="658">
          <p15:clr>
            <a:srgbClr val="EA4335"/>
          </p15:clr>
        </p15:guide>
        <p15:guide id="4" orient="horz" pos="3007">
          <p15:clr>
            <a:srgbClr val="EA4335"/>
          </p15:clr>
        </p15:guide>
        <p15:guide id="5" orient="horz" pos="227">
          <p15:clr>
            <a:srgbClr val="EA4335"/>
          </p15:clr>
        </p15:guide>
        <p15:guide id="6" orient="horz" pos="54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hyperlink" Target="https://www.mysql.com/products/workbench/" TargetMode="External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type="ctrTitle"/>
          </p:nvPr>
        </p:nvSpPr>
        <p:spPr>
          <a:xfrm>
            <a:off x="970350" y="3850050"/>
            <a:ext cx="59691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set up for SQL</a:t>
            </a:r>
            <a:endParaRPr/>
          </a:p>
        </p:txBody>
      </p:sp>
      <p:sp>
        <p:nvSpPr>
          <p:cNvPr id="314" name="Google Shape;314;p31"/>
          <p:cNvSpPr txBox="1"/>
          <p:nvPr>
            <p:ph idx="1" type="subTitle"/>
          </p:nvPr>
        </p:nvSpPr>
        <p:spPr>
          <a:xfrm>
            <a:off x="971439" y="3566050"/>
            <a:ext cx="3454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SQL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"/>
          <p:cNvSpPr/>
          <p:nvPr/>
        </p:nvSpPr>
        <p:spPr>
          <a:xfrm>
            <a:off x="3156800" y="1194075"/>
            <a:ext cx="5301000" cy="358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0"/>
          <p:cNvSpPr txBox="1"/>
          <p:nvPr>
            <p:ph idx="1" type="body"/>
          </p:nvPr>
        </p:nvSpPr>
        <p:spPr>
          <a:xfrm>
            <a:off x="361750" y="1044800"/>
            <a:ext cx="25617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It is possible to specify the correct file path in our code if the file is not saved in the same folder.</a:t>
            </a:r>
            <a:endParaRPr i="1"/>
          </a:p>
        </p:txBody>
      </p:sp>
      <p:sp>
        <p:nvSpPr>
          <p:cNvPr id="471" name="Google Shape;471;p4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notebook files and dependencies</a:t>
            </a:r>
            <a:endParaRPr/>
          </a:p>
        </p:txBody>
      </p:sp>
      <p:sp>
        <p:nvSpPr>
          <p:cNvPr id="472" name="Google Shape;472;p4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SQL </a:t>
            </a:r>
            <a:endParaRPr/>
          </a:p>
        </p:txBody>
      </p:sp>
      <p:sp>
        <p:nvSpPr>
          <p:cNvPr id="473" name="Google Shape;473;p4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40"/>
          <p:cNvPicPr preferRelativeResize="0"/>
          <p:nvPr/>
        </p:nvPicPr>
        <p:blipFill rotWithShape="1">
          <a:blip r:embed="rId3">
            <a:alphaModFix/>
          </a:blip>
          <a:srcRect b="0" l="10291" r="10299" t="0"/>
          <a:stretch/>
        </p:blipFill>
        <p:spPr>
          <a:xfrm>
            <a:off x="3156800" y="1194075"/>
            <a:ext cx="5210952" cy="34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0"/>
          <p:cNvSpPr/>
          <p:nvPr/>
        </p:nvSpPr>
        <p:spPr>
          <a:xfrm>
            <a:off x="3705875" y="2515550"/>
            <a:ext cx="3858600" cy="303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0"/>
          <p:cNvSpPr txBox="1"/>
          <p:nvPr/>
        </p:nvSpPr>
        <p:spPr>
          <a:xfrm>
            <a:off x="362500" y="2000775"/>
            <a:ext cx="25875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Should the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database be saved in a different folder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we will need to use the absolute or relative file path to locate the folder.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We use three slashes</a:t>
            </a:r>
            <a:r>
              <a:rPr lang="en" sz="1150">
                <a:solidFill>
                  <a:srgbClr val="232629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sqlite:///</a:t>
            </a:r>
            <a:r>
              <a:rPr lang="en" sz="1150">
                <a:solidFill>
                  <a:srgbClr val="232629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in order to use a relative path.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150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We use four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slashes</a:t>
            </a:r>
            <a:r>
              <a:rPr lang="en" sz="1150">
                <a:solidFill>
                  <a:srgbClr val="232629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sqlite:////</a:t>
            </a:r>
            <a:r>
              <a:rPr lang="en" sz="1150">
                <a:solidFill>
                  <a:srgbClr val="232629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in order to use an absolute path.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3705875" y="3066525"/>
            <a:ext cx="3858600" cy="2604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20" name="Google Shape;320;p3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SQL</a:t>
            </a:r>
            <a:endParaRPr/>
          </a:p>
        </p:txBody>
      </p:sp>
      <p:sp>
        <p:nvSpPr>
          <p:cNvPr id="321" name="Google Shape;321;p3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362500" y="1131000"/>
            <a:ext cx="1774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this module, we’ll be using: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73" y="1619749"/>
            <a:ext cx="1360148" cy="90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 txBox="1"/>
          <p:nvPr/>
        </p:nvSpPr>
        <p:spPr>
          <a:xfrm>
            <a:off x="362500" y="2948825"/>
            <a:ext cx="194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rgbClr val="1A2744"/>
                </a:solidFill>
                <a:latin typeface="Poppins"/>
                <a:ea typeface="Poppins"/>
                <a:cs typeface="Poppins"/>
                <a:sym typeface="Poppins"/>
              </a:rPr>
              <a:t>MySQL Workbench</a:t>
            </a:r>
            <a:endParaRPr b="1" sz="1000">
              <a:solidFill>
                <a:srgbClr val="1A27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5" name="Google Shape;325;p3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1806" y="2579525"/>
            <a:ext cx="369300" cy="3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32"/>
          <p:cNvGrpSpPr/>
          <p:nvPr/>
        </p:nvGrpSpPr>
        <p:grpSpPr>
          <a:xfrm>
            <a:off x="2923325" y="2352646"/>
            <a:ext cx="6220675" cy="1125004"/>
            <a:chOff x="4662600" y="2439146"/>
            <a:chExt cx="6220675" cy="1125004"/>
          </a:xfrm>
        </p:grpSpPr>
        <p:sp>
          <p:nvSpPr>
            <p:cNvPr id="327" name="Google Shape;327;p32"/>
            <p:cNvSpPr/>
            <p:nvPr/>
          </p:nvSpPr>
          <p:spPr>
            <a:xfrm flipH="1">
              <a:off x="5224675" y="2439450"/>
              <a:ext cx="5658600" cy="112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 flipH="1">
              <a:off x="4662600" y="2439146"/>
              <a:ext cx="1124700" cy="112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2"/>
          <p:cNvSpPr txBox="1"/>
          <p:nvPr/>
        </p:nvSpPr>
        <p:spPr>
          <a:xfrm flipH="1">
            <a:off x="3426600" y="2352800"/>
            <a:ext cx="57174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various </a:t>
            </a:r>
            <a:r>
              <a:rPr b="1"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CSVs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b="1"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SQL files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b="1"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queries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that we'll need to create and transform our database are provided with this document. 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However, they can also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 </a:t>
            </a:r>
            <a:r>
              <a:rPr b="1"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downloaded from the walk-throughs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at the point we will need them.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0" name="Google Shape;330;p32"/>
          <p:cNvGrpSpPr/>
          <p:nvPr/>
        </p:nvGrpSpPr>
        <p:grpSpPr>
          <a:xfrm>
            <a:off x="3291000" y="1052482"/>
            <a:ext cx="5853000" cy="1124943"/>
            <a:chOff x="4662600" y="1138682"/>
            <a:chExt cx="5853000" cy="1124943"/>
          </a:xfrm>
        </p:grpSpPr>
        <p:sp>
          <p:nvSpPr>
            <p:cNvPr id="331" name="Google Shape;331;p32"/>
            <p:cNvSpPr/>
            <p:nvPr/>
          </p:nvSpPr>
          <p:spPr>
            <a:xfrm flipH="1">
              <a:off x="5224800" y="1138925"/>
              <a:ext cx="5290800" cy="112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 flipH="1">
              <a:off x="4662600" y="1138682"/>
              <a:ext cx="1124700" cy="112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2"/>
          <p:cNvSpPr txBox="1"/>
          <p:nvPr/>
        </p:nvSpPr>
        <p:spPr>
          <a:xfrm flipH="1">
            <a:off x="3828000" y="1044800"/>
            <a:ext cx="5316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the next lesson,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Database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Concepts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we’ll go through the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steps of downloading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installing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launching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MySQL Workbench and MySQL Community Server on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Windows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Mac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4" name="Google Shape;334;p32"/>
          <p:cNvGrpSpPr/>
          <p:nvPr/>
        </p:nvGrpSpPr>
        <p:grpSpPr>
          <a:xfrm>
            <a:off x="2555650" y="3652871"/>
            <a:ext cx="6588350" cy="1125004"/>
            <a:chOff x="4662600" y="2439146"/>
            <a:chExt cx="6588350" cy="1125004"/>
          </a:xfrm>
        </p:grpSpPr>
        <p:sp>
          <p:nvSpPr>
            <p:cNvPr id="335" name="Google Shape;335;p32"/>
            <p:cNvSpPr/>
            <p:nvPr/>
          </p:nvSpPr>
          <p:spPr>
            <a:xfrm flipH="1">
              <a:off x="5224550" y="2439450"/>
              <a:ext cx="6026400" cy="1124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 flipH="1">
              <a:off x="4662600" y="2439146"/>
              <a:ext cx="1124700" cy="1124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2"/>
          <p:cNvSpPr txBox="1"/>
          <p:nvPr/>
        </p:nvSpPr>
        <p:spPr>
          <a:xfrm flipH="1">
            <a:off x="3040200" y="3653025"/>
            <a:ext cx="61038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Throughout the module, 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will need to use the provided CSVs, SQL files, and queries to create or recreate our database. We will look at </a:t>
            </a:r>
            <a:r>
              <a:rPr b="1"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we use</a:t>
            </a: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these files and queries.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43" name="Google Shape;343;p3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SQL</a:t>
            </a:r>
            <a:endParaRPr/>
          </a:p>
        </p:txBody>
      </p:sp>
      <p:sp>
        <p:nvSpPr>
          <p:cNvPr id="344" name="Google Shape;344;p3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362500" y="1131000"/>
            <a:ext cx="2193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this module, we’ll also be using: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46" name="Google Shape;346;p33"/>
          <p:cNvGrpSpPr/>
          <p:nvPr/>
        </p:nvGrpSpPr>
        <p:grpSpPr>
          <a:xfrm>
            <a:off x="2923325" y="2352646"/>
            <a:ext cx="6220675" cy="1125004"/>
            <a:chOff x="4662600" y="2439146"/>
            <a:chExt cx="6220675" cy="1125004"/>
          </a:xfrm>
        </p:grpSpPr>
        <p:sp>
          <p:nvSpPr>
            <p:cNvPr id="347" name="Google Shape;347;p33"/>
            <p:cNvSpPr/>
            <p:nvPr/>
          </p:nvSpPr>
          <p:spPr>
            <a:xfrm flipH="1">
              <a:off x="5224675" y="2439450"/>
              <a:ext cx="5658600" cy="112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 flipH="1">
              <a:off x="4662600" y="2439146"/>
              <a:ext cx="1124700" cy="112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3"/>
          <p:cNvSpPr txBox="1"/>
          <p:nvPr/>
        </p:nvSpPr>
        <p:spPr>
          <a:xfrm flipH="1">
            <a:off x="3426600" y="2352800"/>
            <a:ext cx="57174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Included in the lessons beyond this point are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[walk-throughs]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 which queries are run in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MySQL Workbench,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as well as the accompanying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[notebooks]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 which we can execute the same   queries in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Jupyter Notebooks. 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50" name="Google Shape;350;p33"/>
          <p:cNvGrpSpPr/>
          <p:nvPr/>
        </p:nvGrpSpPr>
        <p:grpSpPr>
          <a:xfrm>
            <a:off x="3291000" y="1052482"/>
            <a:ext cx="5853000" cy="1124943"/>
            <a:chOff x="4662600" y="1138682"/>
            <a:chExt cx="5853000" cy="1124943"/>
          </a:xfrm>
        </p:grpSpPr>
        <p:sp>
          <p:nvSpPr>
            <p:cNvPr id="351" name="Google Shape;351;p33"/>
            <p:cNvSpPr/>
            <p:nvPr/>
          </p:nvSpPr>
          <p:spPr>
            <a:xfrm flipH="1">
              <a:off x="5224800" y="1138925"/>
              <a:ext cx="5290800" cy="112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 flipH="1">
              <a:off x="4662600" y="1138682"/>
              <a:ext cx="1124700" cy="112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3"/>
          <p:cNvSpPr txBox="1"/>
          <p:nvPr/>
        </p:nvSpPr>
        <p:spPr>
          <a:xfrm flipH="1">
            <a:off x="3828000" y="1044800"/>
            <a:ext cx="5316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the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SQL in production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lesson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we’ll introduce Jupyter Notebooks and go through the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steps of downloading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installing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launching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Anaconda and Jupyter Notebooks on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Windows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Mac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54" name="Google Shape;354;p33"/>
          <p:cNvGrpSpPr/>
          <p:nvPr/>
        </p:nvGrpSpPr>
        <p:grpSpPr>
          <a:xfrm>
            <a:off x="2555650" y="3652871"/>
            <a:ext cx="6588350" cy="1125004"/>
            <a:chOff x="4662600" y="2439146"/>
            <a:chExt cx="6588350" cy="1125004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5224550" y="2439450"/>
              <a:ext cx="6026400" cy="1124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flipH="1">
              <a:off x="4662600" y="2439146"/>
              <a:ext cx="1124700" cy="112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33"/>
          <p:cNvSpPr txBox="1"/>
          <p:nvPr/>
        </p:nvSpPr>
        <p:spPr>
          <a:xfrm flipH="1">
            <a:off x="3040200" y="3653025"/>
            <a:ext cx="61038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Throughout the module, we will be able to interact with and manipulate our database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same way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using either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MySQL Workbench or Jupyter Notebooks. </a:t>
            </a:r>
            <a:endParaRPr b="1"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 rotWithShape="1">
          <a:blip r:embed="rId4">
            <a:alphaModFix/>
          </a:blip>
          <a:srcRect b="30925" l="0" r="0" t="24858"/>
          <a:stretch/>
        </p:blipFill>
        <p:spPr>
          <a:xfrm>
            <a:off x="728296" y="2633127"/>
            <a:ext cx="1216303" cy="53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 rotWithShape="1">
          <a:blip r:embed="rId5">
            <a:alphaModFix/>
          </a:blip>
          <a:srcRect b="22340" l="0" r="0" t="20582"/>
          <a:stretch/>
        </p:blipFill>
        <p:spPr>
          <a:xfrm>
            <a:off x="693913" y="1836425"/>
            <a:ext cx="1285075" cy="73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Completing the practical learning activities</a:t>
            </a:r>
            <a:endParaRPr/>
          </a:p>
        </p:txBody>
      </p:sp>
      <p:sp>
        <p:nvSpPr>
          <p:cNvPr id="366" name="Google Shape;366;p3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</a:t>
            </a:r>
            <a:r>
              <a:rPr lang="en"/>
              <a:t>SQL</a:t>
            </a:r>
            <a:endParaRPr/>
          </a:p>
        </p:txBody>
      </p:sp>
      <p:sp>
        <p:nvSpPr>
          <p:cNvPr id="367" name="Google Shape;367;p34"/>
          <p:cNvSpPr/>
          <p:nvPr/>
        </p:nvSpPr>
        <p:spPr>
          <a:xfrm flipH="1">
            <a:off x="3012749" y="2703580"/>
            <a:ext cx="1180200" cy="1180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4"/>
          <p:cNvSpPr/>
          <p:nvPr/>
        </p:nvSpPr>
        <p:spPr>
          <a:xfrm flipH="1">
            <a:off x="2928730" y="1391304"/>
            <a:ext cx="981300" cy="98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4"/>
          <p:cNvSpPr/>
          <p:nvPr/>
        </p:nvSpPr>
        <p:spPr>
          <a:xfrm flipH="1">
            <a:off x="3331925" y="1556350"/>
            <a:ext cx="2372700" cy="2372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4"/>
          <p:cNvSpPr txBox="1"/>
          <p:nvPr>
            <p:ph idx="1" type="body"/>
          </p:nvPr>
        </p:nvSpPr>
        <p:spPr>
          <a:xfrm flipH="1">
            <a:off x="308125" y="2791400"/>
            <a:ext cx="21234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order for our </a:t>
            </a:r>
            <a:r>
              <a:rPr b="1" lang="en">
                <a:solidFill>
                  <a:schemeClr val="accent4"/>
                </a:solidFill>
              </a:rPr>
              <a:t>queries to work</a:t>
            </a:r>
            <a:r>
              <a:rPr lang="en"/>
              <a:t>, we’ll need to </a:t>
            </a:r>
            <a:r>
              <a:rPr b="1" lang="en">
                <a:solidFill>
                  <a:schemeClr val="accent4"/>
                </a:solidFill>
              </a:rPr>
              <a:t>follow along</a:t>
            </a:r>
            <a:r>
              <a:rPr lang="en"/>
              <a:t> and </a:t>
            </a:r>
            <a:r>
              <a:rPr b="1" lang="en">
                <a:solidFill>
                  <a:schemeClr val="accent4"/>
                </a:solidFill>
              </a:rPr>
              <a:t>complete all</a:t>
            </a:r>
            <a:r>
              <a:rPr lang="en"/>
              <a:t> of the walk-through activities </a:t>
            </a:r>
            <a:r>
              <a:rPr lang="en"/>
              <a:t>in </a:t>
            </a:r>
            <a:r>
              <a:rPr lang="en"/>
              <a:t>either </a:t>
            </a:r>
            <a:r>
              <a:rPr b="1" lang="en">
                <a:solidFill>
                  <a:schemeClr val="accent4"/>
                </a:solidFill>
              </a:rPr>
              <a:t>MySQL Workbench or Jupyter Notebooks</a:t>
            </a:r>
            <a:r>
              <a:rPr b="1" lang="en">
                <a:solidFill>
                  <a:schemeClr val="accent4"/>
                </a:solidFill>
              </a:rPr>
              <a:t>.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371" name="Google Shape;371;p34"/>
          <p:cNvSpPr txBox="1"/>
          <p:nvPr/>
        </p:nvSpPr>
        <p:spPr>
          <a:xfrm flipH="1">
            <a:off x="3445775" y="2133250"/>
            <a:ext cx="2145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SQL module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was designed to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take us through various transformations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of a single database.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p34"/>
          <p:cNvSpPr/>
          <p:nvPr/>
        </p:nvSpPr>
        <p:spPr>
          <a:xfrm flipH="1">
            <a:off x="2575626" y="1422227"/>
            <a:ext cx="616200" cy="616200"/>
          </a:xfrm>
          <a:prstGeom prst="ellipse">
            <a:avLst/>
          </a:prstGeom>
          <a:solidFill>
            <a:srgbClr val="8E5A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6006" y="1462631"/>
            <a:ext cx="535404" cy="535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 flipH="1">
            <a:off x="250925" y="1227075"/>
            <a:ext cx="22485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[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walk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-through]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learning activities will teach us 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how to query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transform our database</a:t>
            </a: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5" name="Google Shape;375;p34"/>
          <p:cNvGrpSpPr/>
          <p:nvPr/>
        </p:nvGrpSpPr>
        <p:grpSpPr>
          <a:xfrm>
            <a:off x="2537445" y="3092754"/>
            <a:ext cx="616187" cy="616187"/>
            <a:chOff x="3231545" y="1052139"/>
            <a:chExt cx="778800" cy="778800"/>
          </a:xfrm>
        </p:grpSpPr>
        <p:sp>
          <p:nvSpPr>
            <p:cNvPr id="376" name="Google Shape;376;p34"/>
            <p:cNvSpPr/>
            <p:nvPr/>
          </p:nvSpPr>
          <p:spPr>
            <a:xfrm>
              <a:off x="3231545" y="1052139"/>
              <a:ext cx="778800" cy="778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7" name="Google Shape;37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2613" y="1103225"/>
              <a:ext cx="676656" cy="6766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34"/>
          <p:cNvSpPr txBox="1"/>
          <p:nvPr>
            <p:ph idx="1" type="body"/>
          </p:nvPr>
        </p:nvSpPr>
        <p:spPr>
          <a:xfrm flipH="1">
            <a:off x="6397000" y="1361200"/>
            <a:ext cx="24441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We’ll need to </a:t>
            </a:r>
            <a:r>
              <a:rPr b="1" lang="en"/>
              <a:t>use the same database</a:t>
            </a:r>
            <a:r>
              <a:rPr lang="en"/>
              <a:t> throughout this module and </a:t>
            </a:r>
            <a:r>
              <a:rPr b="1" lang="en"/>
              <a:t>only recreate</a:t>
            </a:r>
            <a:r>
              <a:rPr lang="en"/>
              <a:t> the dataset </a:t>
            </a:r>
            <a:r>
              <a:rPr b="1" lang="en"/>
              <a:t>when prompted</a:t>
            </a:r>
            <a:r>
              <a:rPr lang="en"/>
              <a:t>.</a:t>
            </a:r>
            <a:endParaRPr/>
          </a:p>
        </p:txBody>
      </p:sp>
      <p:sp>
        <p:nvSpPr>
          <p:cNvPr id="379" name="Google Shape;379;p34"/>
          <p:cNvSpPr/>
          <p:nvPr/>
        </p:nvSpPr>
        <p:spPr>
          <a:xfrm flipH="1">
            <a:off x="4020740" y="3717936"/>
            <a:ext cx="707400" cy="70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4"/>
          <p:cNvSpPr/>
          <p:nvPr/>
        </p:nvSpPr>
        <p:spPr>
          <a:xfrm flipH="1">
            <a:off x="5080140" y="1227074"/>
            <a:ext cx="783000" cy="7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4"/>
          <p:cNvGrpSpPr/>
          <p:nvPr/>
        </p:nvGrpSpPr>
        <p:grpSpPr>
          <a:xfrm>
            <a:off x="5704616" y="1556353"/>
            <a:ext cx="616187" cy="616187"/>
            <a:chOff x="6093937" y="2027200"/>
            <a:chExt cx="778800" cy="778800"/>
          </a:xfrm>
        </p:grpSpPr>
        <p:sp>
          <p:nvSpPr>
            <p:cNvPr id="382" name="Google Shape;382;p34"/>
            <p:cNvSpPr/>
            <p:nvPr/>
          </p:nvSpPr>
          <p:spPr>
            <a:xfrm>
              <a:off x="6093937" y="2027200"/>
              <a:ext cx="778800" cy="77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3" name="Google Shape;38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5000" y="2079188"/>
              <a:ext cx="676656" cy="6766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" name="Google Shape;384;p34"/>
          <p:cNvSpPr/>
          <p:nvPr/>
        </p:nvSpPr>
        <p:spPr>
          <a:xfrm flipH="1">
            <a:off x="6605025" y="2791400"/>
            <a:ext cx="3066600" cy="3066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 flipH="1">
            <a:off x="7019950" y="3613300"/>
            <a:ext cx="17781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 we do not follow these instructions, many of our queries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may not seem to work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6" name="Google Shape;386;p34"/>
          <p:cNvGrpSpPr/>
          <p:nvPr/>
        </p:nvGrpSpPr>
        <p:grpSpPr>
          <a:xfrm>
            <a:off x="5704622" y="1556353"/>
            <a:ext cx="616187" cy="616187"/>
            <a:chOff x="6093937" y="2027200"/>
            <a:chExt cx="778800" cy="778800"/>
          </a:xfrm>
        </p:grpSpPr>
        <p:sp>
          <p:nvSpPr>
            <p:cNvPr id="387" name="Google Shape;387;p34"/>
            <p:cNvSpPr/>
            <p:nvPr/>
          </p:nvSpPr>
          <p:spPr>
            <a:xfrm>
              <a:off x="6093937" y="2027200"/>
              <a:ext cx="778800" cy="778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8" name="Google Shape;388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5000" y="2079188"/>
              <a:ext cx="676656" cy="6766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34"/>
          <p:cNvGrpSpPr/>
          <p:nvPr/>
        </p:nvGrpSpPr>
        <p:grpSpPr>
          <a:xfrm>
            <a:off x="2575596" y="1422227"/>
            <a:ext cx="616200" cy="616200"/>
            <a:chOff x="5900224" y="1422240"/>
            <a:chExt cx="616200" cy="616200"/>
          </a:xfrm>
        </p:grpSpPr>
        <p:sp>
          <p:nvSpPr>
            <p:cNvPr id="390" name="Google Shape;390;p34"/>
            <p:cNvSpPr/>
            <p:nvPr/>
          </p:nvSpPr>
          <p:spPr>
            <a:xfrm>
              <a:off x="5900224" y="1422240"/>
              <a:ext cx="616200" cy="61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1" name="Google Shape;39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40641" y="1462643"/>
              <a:ext cx="535404" cy="535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p34"/>
          <p:cNvGrpSpPr/>
          <p:nvPr/>
        </p:nvGrpSpPr>
        <p:grpSpPr>
          <a:xfrm>
            <a:off x="2537443" y="3092750"/>
            <a:ext cx="616187" cy="616187"/>
            <a:chOff x="3233295" y="2021464"/>
            <a:chExt cx="778800" cy="778800"/>
          </a:xfrm>
        </p:grpSpPr>
        <p:sp>
          <p:nvSpPr>
            <p:cNvPr id="393" name="Google Shape;393;p34"/>
            <p:cNvSpPr/>
            <p:nvPr/>
          </p:nvSpPr>
          <p:spPr>
            <a:xfrm>
              <a:off x="3233295" y="2021464"/>
              <a:ext cx="778800" cy="778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4" name="Google Shape;394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84363" y="2076813"/>
              <a:ext cx="676656" cy="6766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/>
          <p:nvPr/>
        </p:nvSpPr>
        <p:spPr>
          <a:xfrm>
            <a:off x="3339198" y="1191133"/>
            <a:ext cx="5446200" cy="358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 txBox="1"/>
          <p:nvPr>
            <p:ph idx="1" type="body"/>
          </p:nvPr>
        </p:nvSpPr>
        <p:spPr>
          <a:xfrm>
            <a:off x="361750" y="1044800"/>
            <a:ext cx="2561700" cy="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For example, we will learn how to remove all data from a table in SQL.</a:t>
            </a:r>
            <a:endParaRPr/>
          </a:p>
        </p:txBody>
      </p:sp>
      <p:sp>
        <p:nvSpPr>
          <p:cNvPr id="401" name="Google Shape;401;p3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effect of database transformations</a:t>
            </a:r>
            <a:endParaRPr/>
          </a:p>
        </p:txBody>
      </p:sp>
      <p:sp>
        <p:nvSpPr>
          <p:cNvPr id="402" name="Google Shape;402;p3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</a:t>
            </a:r>
            <a:r>
              <a:rPr lang="en"/>
              <a:t>SQL</a:t>
            </a:r>
            <a:r>
              <a:rPr lang="en"/>
              <a:t> </a:t>
            </a:r>
            <a:endParaRPr/>
          </a:p>
        </p:txBody>
      </p:sp>
      <p:sp>
        <p:nvSpPr>
          <p:cNvPr id="403" name="Google Shape;403;p3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4" name="Google Shape;404;p35"/>
          <p:cNvPicPr preferRelativeResize="0"/>
          <p:nvPr/>
        </p:nvPicPr>
        <p:blipFill rotWithShape="1">
          <a:blip r:embed="rId3">
            <a:alphaModFix/>
          </a:blip>
          <a:srcRect b="12510" l="0" r="0" t="0"/>
          <a:stretch/>
        </p:blipFill>
        <p:spPr>
          <a:xfrm>
            <a:off x="2947625" y="920399"/>
            <a:ext cx="6027827" cy="37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/>
          <p:nvPr/>
        </p:nvSpPr>
        <p:spPr>
          <a:xfrm>
            <a:off x="4392750" y="3173825"/>
            <a:ext cx="3954300" cy="929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5"/>
          <p:cNvSpPr/>
          <p:nvPr/>
        </p:nvSpPr>
        <p:spPr>
          <a:xfrm>
            <a:off x="4392750" y="1928881"/>
            <a:ext cx="3954300" cy="929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5"/>
          <p:cNvSpPr txBox="1"/>
          <p:nvPr/>
        </p:nvSpPr>
        <p:spPr>
          <a:xfrm>
            <a:off x="360000" y="1838900"/>
            <a:ext cx="25875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Once we've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removed the data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from the table, any query thereafter will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return an empty table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In these cases, we'll be prompted with the necessary steps to recreate the database. It's crucial to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follow these instructions closely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so that future queries work.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/>
          <p:nvPr/>
        </p:nvSpPr>
        <p:spPr>
          <a:xfrm>
            <a:off x="3339198" y="1191133"/>
            <a:ext cx="5446200" cy="358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6"/>
          <p:cNvPicPr preferRelativeResize="0"/>
          <p:nvPr/>
        </p:nvPicPr>
        <p:blipFill rotWithShape="1">
          <a:blip r:embed="rId3">
            <a:alphaModFix/>
          </a:blip>
          <a:srcRect b="0" l="0" r="0" t="14871"/>
          <a:stretch/>
        </p:blipFill>
        <p:spPr>
          <a:xfrm>
            <a:off x="2870028" y="1044800"/>
            <a:ext cx="6122824" cy="40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6"/>
          <p:cNvSpPr txBox="1"/>
          <p:nvPr>
            <p:ph idx="1" type="body"/>
          </p:nvPr>
        </p:nvSpPr>
        <p:spPr>
          <a:xfrm>
            <a:off x="361750" y="1044800"/>
            <a:ext cx="26484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For example,</a:t>
            </a:r>
            <a:r>
              <a:rPr lang="en"/>
              <a:t> </a:t>
            </a:r>
            <a:r>
              <a:rPr i="1" lang="en"/>
              <a:t>we want to divide a larger dataset into smaller tables and link them using relationships.</a:t>
            </a:r>
            <a:endParaRPr/>
          </a:p>
        </p:txBody>
      </p:sp>
      <p:sp>
        <p:nvSpPr>
          <p:cNvPr id="415" name="Google Shape;415;p3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effect of database transformations</a:t>
            </a:r>
            <a:endParaRPr/>
          </a:p>
        </p:txBody>
      </p:sp>
      <p:sp>
        <p:nvSpPr>
          <p:cNvPr id="416" name="Google Shape;416;p3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</a:t>
            </a:r>
            <a:r>
              <a:rPr lang="en"/>
              <a:t>SQL</a:t>
            </a:r>
            <a:endParaRPr/>
          </a:p>
        </p:txBody>
      </p:sp>
      <p:sp>
        <p:nvSpPr>
          <p:cNvPr id="417" name="Google Shape;417;p3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4524275" y="4332384"/>
            <a:ext cx="4120200" cy="1422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"/>
          <p:cNvSpPr/>
          <p:nvPr/>
        </p:nvSpPr>
        <p:spPr>
          <a:xfrm>
            <a:off x="4950248" y="2002192"/>
            <a:ext cx="3300300" cy="1422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6"/>
          <p:cNvSpPr/>
          <p:nvPr/>
        </p:nvSpPr>
        <p:spPr>
          <a:xfrm>
            <a:off x="3177550" y="1701175"/>
            <a:ext cx="1303800" cy="300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"/>
          <p:cNvSpPr txBox="1"/>
          <p:nvPr/>
        </p:nvSpPr>
        <p:spPr>
          <a:xfrm>
            <a:off x="362500" y="2067500"/>
            <a:ext cx="26484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walk-throughs often build on one another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so if we don't complete them in order, we may end up in a situation like this:</a:t>
            </a:r>
            <a:b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created the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Geographic_location</a:t>
            </a:r>
            <a:r>
              <a:rPr b="1" lang="en" sz="12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table in a previous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walk-through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therefore, if we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skipped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it, we would get an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error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/>
          <p:nvPr/>
        </p:nvSpPr>
        <p:spPr>
          <a:xfrm>
            <a:off x="544450" y="2104850"/>
            <a:ext cx="8239500" cy="266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 txBox="1"/>
          <p:nvPr>
            <p:ph idx="4294967295"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and how to download a new dataset</a:t>
            </a:r>
            <a:endParaRPr/>
          </a:p>
        </p:txBody>
      </p:sp>
      <p:sp>
        <p:nvSpPr>
          <p:cNvPr id="428" name="Google Shape;428;p3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</a:t>
            </a:r>
            <a:r>
              <a:rPr lang="en"/>
              <a:t>SQL</a:t>
            </a:r>
            <a:r>
              <a:rPr lang="en"/>
              <a:t> </a:t>
            </a:r>
            <a:endParaRPr/>
          </a:p>
        </p:txBody>
      </p:sp>
      <p:sp>
        <p:nvSpPr>
          <p:cNvPr id="429" name="Google Shape;429;p3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0" name="Google Shape;430;p37"/>
          <p:cNvPicPr preferRelativeResize="0"/>
          <p:nvPr/>
        </p:nvPicPr>
        <p:blipFill rotWithShape="1">
          <a:blip r:embed="rId3">
            <a:alphaModFix/>
          </a:blip>
          <a:srcRect b="31475" l="0" r="0" t="16627"/>
          <a:stretch/>
        </p:blipFill>
        <p:spPr>
          <a:xfrm>
            <a:off x="147750" y="2023550"/>
            <a:ext cx="8851999" cy="266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7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 we transform our database, we will need a </a:t>
            </a:r>
            <a:r>
              <a:rPr b="1" lang="en"/>
              <a:t>CSV</a:t>
            </a:r>
            <a:r>
              <a:rPr lang="en"/>
              <a:t> or new </a:t>
            </a:r>
            <a:r>
              <a:rPr b="1" lang="en"/>
              <a:t>SQL file</a:t>
            </a:r>
            <a:r>
              <a:rPr lang="en"/>
              <a:t> to “reset” our database to a usable format. We can find these files by clicking on the popup in </a:t>
            </a:r>
            <a:r>
              <a:rPr lang="en"/>
              <a:t>the walk-through video.</a:t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6748983" y="2148108"/>
            <a:ext cx="1501200" cy="483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7"/>
          <p:cNvSpPr/>
          <p:nvPr/>
        </p:nvSpPr>
        <p:spPr>
          <a:xfrm>
            <a:off x="1375075" y="2118350"/>
            <a:ext cx="1412100" cy="4386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>
            <a:off x="544450" y="3737700"/>
            <a:ext cx="7512600" cy="61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147750" y="3653412"/>
            <a:ext cx="778800" cy="778800"/>
            <a:chOff x="3232000" y="3971562"/>
            <a:chExt cx="778800" cy="778800"/>
          </a:xfrm>
        </p:grpSpPr>
        <p:sp>
          <p:nvSpPr>
            <p:cNvPr id="436" name="Google Shape;436;p37"/>
            <p:cNvSpPr/>
            <p:nvPr/>
          </p:nvSpPr>
          <p:spPr>
            <a:xfrm>
              <a:off x="3232000" y="3971562"/>
              <a:ext cx="778800" cy="77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7" name="Google Shape;43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3075" y="4022625"/>
              <a:ext cx="676656" cy="6766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p37"/>
          <p:cNvSpPr txBox="1"/>
          <p:nvPr/>
        </p:nvSpPr>
        <p:spPr>
          <a:xfrm>
            <a:off x="917800" y="3765750"/>
            <a:ext cx="713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Only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some walk-through videos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will include a dataset or file download since we will need to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persist some of the changes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to the database for the learning activities that follow.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7751950" y="3737700"/>
            <a:ext cx="610200" cy="610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/>
          <p:nvPr/>
        </p:nvSpPr>
        <p:spPr>
          <a:xfrm>
            <a:off x="2848625" y="1122350"/>
            <a:ext cx="5936700" cy="364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"/>
          <p:cNvSpPr txBox="1"/>
          <p:nvPr>
            <p:ph idx="1" type="body"/>
          </p:nvPr>
        </p:nvSpPr>
        <p:spPr>
          <a:xfrm>
            <a:off x="361750" y="1044800"/>
            <a:ext cx="21939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Clicking on the Dataset popup on a walk-through will </a:t>
            </a:r>
            <a:r>
              <a:rPr b="1" lang="en">
                <a:solidFill>
                  <a:schemeClr val="accent4"/>
                </a:solidFill>
              </a:rPr>
              <a:t>open the file in a new tab</a:t>
            </a:r>
            <a:r>
              <a:rPr lang="en"/>
              <a:t>.</a:t>
            </a:r>
            <a:endParaRPr/>
          </a:p>
        </p:txBody>
      </p:sp>
      <p:sp>
        <p:nvSpPr>
          <p:cNvPr id="446" name="Google Shape;446;p3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CSVs and SQL files</a:t>
            </a:r>
            <a:endParaRPr/>
          </a:p>
        </p:txBody>
      </p:sp>
      <p:sp>
        <p:nvSpPr>
          <p:cNvPr id="447" name="Google Shape;447;p3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</a:t>
            </a:r>
            <a:r>
              <a:rPr lang="en"/>
              <a:t>SQL</a:t>
            </a:r>
            <a:r>
              <a:rPr lang="en"/>
              <a:t> </a:t>
            </a:r>
            <a:endParaRPr/>
          </a:p>
        </p:txBody>
      </p:sp>
      <p:sp>
        <p:nvSpPr>
          <p:cNvPr id="448" name="Google Shape;448;p3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9" name="Google Shape;449;p38"/>
          <p:cNvPicPr preferRelativeResize="0"/>
          <p:nvPr/>
        </p:nvPicPr>
        <p:blipFill rotWithShape="1">
          <a:blip r:embed="rId4">
            <a:alphaModFix/>
          </a:blip>
          <a:srcRect b="24930" l="0" r="0" t="0"/>
          <a:stretch/>
        </p:blipFill>
        <p:spPr>
          <a:xfrm>
            <a:off x="2436725" y="831873"/>
            <a:ext cx="6563149" cy="386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8"/>
          <p:cNvSpPr/>
          <p:nvPr/>
        </p:nvSpPr>
        <p:spPr>
          <a:xfrm>
            <a:off x="7685508" y="1575775"/>
            <a:ext cx="319500" cy="2973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8"/>
          <p:cNvSpPr txBox="1"/>
          <p:nvPr/>
        </p:nvSpPr>
        <p:spPr>
          <a:xfrm>
            <a:off x="360000" y="2068500"/>
            <a:ext cx="2076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can click on the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download button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which will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save the file to our local machine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very often to a Downloads folder.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/>
          <p:nvPr/>
        </p:nvSpPr>
        <p:spPr>
          <a:xfrm>
            <a:off x="3156805" y="1194081"/>
            <a:ext cx="5628600" cy="358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 txBox="1"/>
          <p:nvPr>
            <p:ph idx="1" type="body"/>
          </p:nvPr>
        </p:nvSpPr>
        <p:spPr>
          <a:xfrm>
            <a:off x="361750" y="1044800"/>
            <a:ext cx="2561700" cy="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W</a:t>
            </a:r>
            <a:r>
              <a:rPr i="1" lang="en"/>
              <a:t>e will </a:t>
            </a:r>
            <a:r>
              <a:rPr i="1" lang="en"/>
              <a:t>receive database files that we need to query in a notebook.</a:t>
            </a:r>
            <a:endParaRPr/>
          </a:p>
        </p:txBody>
      </p:sp>
      <p:sp>
        <p:nvSpPr>
          <p:cNvPr id="458" name="Google Shape;458;p3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notebook files and dependencies</a:t>
            </a:r>
            <a:endParaRPr/>
          </a:p>
        </p:txBody>
      </p:sp>
      <p:sp>
        <p:nvSpPr>
          <p:cNvPr id="459" name="Google Shape;459;p39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overview: SQL </a:t>
            </a:r>
            <a:endParaRPr/>
          </a:p>
        </p:txBody>
      </p:sp>
      <p:sp>
        <p:nvSpPr>
          <p:cNvPr id="460" name="Google Shape;460;p3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1" name="Google Shape;461;p39"/>
          <p:cNvPicPr preferRelativeResize="0"/>
          <p:nvPr/>
        </p:nvPicPr>
        <p:blipFill rotWithShape="1">
          <a:blip r:embed="rId3">
            <a:alphaModFix/>
          </a:blip>
          <a:srcRect b="2036" l="10198" r="9685" t="989"/>
          <a:stretch/>
        </p:blipFill>
        <p:spPr>
          <a:xfrm>
            <a:off x="3106991" y="1107500"/>
            <a:ext cx="5576504" cy="358264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/>
          <p:cNvSpPr/>
          <p:nvPr/>
        </p:nvSpPr>
        <p:spPr>
          <a:xfrm>
            <a:off x="3679675" y="3052575"/>
            <a:ext cx="3196200" cy="5964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679675" y="2218450"/>
            <a:ext cx="3215100" cy="303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9"/>
          <p:cNvSpPr txBox="1"/>
          <p:nvPr/>
        </p:nvSpPr>
        <p:spPr>
          <a:xfrm>
            <a:off x="362500" y="1898900"/>
            <a:ext cx="25875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notebook environment will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look for the database file in the current folder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If the file is not in the same folder as the notebook, the system won't be able to locate it, and we will get a "no such table" or similar error message. We need to </a:t>
            </a:r>
            <a:r>
              <a:rPr b="1" lang="en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make sure we have all the notebook dependencies saved in the same folder as the notebook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LX Content">
  <a:themeElements>
    <a:clrScheme name="Simple Light">
      <a:dk1>
        <a:srgbClr val="002B56"/>
      </a:dk1>
      <a:lt1>
        <a:srgbClr val="FFFFFF"/>
      </a:lt1>
      <a:dk2>
        <a:srgbClr val="F3F4F6"/>
      </a:dk2>
      <a:lt2>
        <a:srgbClr val="BABEC7"/>
      </a:lt2>
      <a:accent1>
        <a:srgbClr val="05F283"/>
      </a:accent1>
      <a:accent2>
        <a:srgbClr val="5648B7"/>
      </a:accent2>
      <a:accent3>
        <a:srgbClr val="FBD437"/>
      </a:accent3>
      <a:accent4>
        <a:srgbClr val="FF5347"/>
      </a:accent4>
      <a:accent5>
        <a:srgbClr val="27DEF2"/>
      </a:accent5>
      <a:accent6>
        <a:srgbClr val="028ECA"/>
      </a:accent6>
      <a:hlink>
        <a:srgbClr val="1A27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